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54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10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4188338577623606"/>
          <c:y val="0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388912251255829"/>
          <c:y val="0.67840320982853763"/>
          <c:w val="0.8431957013883703"/>
          <c:h val="0.2477436850450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Планируемые доходы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Налог на прибыль (8457,2 тыс. руб.)</c:v>
                </c:pt>
                <c:pt idx="1">
                  <c:v>Налоги на товары (работы, услуги) реализуемые на территории Российской Федерации (8868,4 тыс. руб.) </c:v>
                </c:pt>
                <c:pt idx="2">
                  <c:v>Налог на имущество физических лиц (530,0 тыс. руб.)</c:v>
                </c:pt>
                <c:pt idx="3">
                  <c:v>Транспортный налог (110,0 тыс. руб.)</c:v>
                </c:pt>
                <c:pt idx="4">
                  <c:v>Земельный налог (1990,0 тыс. руб.)</c:v>
                </c:pt>
                <c:pt idx="5">
                  <c:v>Государственная пошлина (10,0 тыс. руб.)</c:v>
                </c:pt>
                <c:pt idx="6">
                  <c:v>Доходы от использования имущества, находящегося в муницпальной собственности (2837,6 тыс. руб.)</c:v>
                </c:pt>
                <c:pt idx="7">
                  <c:v>Дотации (43307,4 тыс. руб.)</c:v>
                </c:pt>
                <c:pt idx="8">
                  <c:v>Субсидии (1400,0 тыс. руб.)</c:v>
                </c:pt>
                <c:pt idx="9">
                  <c:v>Субвенции (548,7 тыс. руб.)</c:v>
                </c:pt>
                <c:pt idx="10">
                  <c:v>Иные безвозмездные поступления (6228,9 тыс. руб.)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8457.2000000000007</c:v>
                </c:pt>
                <c:pt idx="1">
                  <c:v>8868.4</c:v>
                </c:pt>
                <c:pt idx="2">
                  <c:v>530</c:v>
                </c:pt>
                <c:pt idx="3">
                  <c:v>110</c:v>
                </c:pt>
                <c:pt idx="4">
                  <c:v>1990</c:v>
                </c:pt>
                <c:pt idx="5">
                  <c:v>10</c:v>
                </c:pt>
                <c:pt idx="6">
                  <c:v>2837.6</c:v>
                </c:pt>
                <c:pt idx="7">
                  <c:v>43307.4</c:v>
                </c:pt>
                <c:pt idx="8">
                  <c:v>1400</c:v>
                </c:pt>
                <c:pt idx="9">
                  <c:v>548.70000000000005</c:v>
                </c:pt>
                <c:pt idx="10">
                  <c:v>6228.9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A8-4C90-B7A4-7890F274FA2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9.4224149566485269E-2"/>
          <c:y val="4.3985467664086703E-2"/>
          <c:w val="0.56959051453299359"/>
          <c:h val="0.68400422341132905"/>
        </c:manualLayout>
      </c:layout>
      <c:overlay val="0"/>
      <c:txPr>
        <a:bodyPr/>
        <a:lstStyle/>
        <a:p>
          <a:pPr>
            <a:defRPr sz="1050" kern="100" spc="-100" baseline="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% исполнения по итогам 1 полугодия 202</a:t>
            </a:r>
            <a:r>
              <a:rPr lang="en-US" sz="1600" dirty="0"/>
              <a:t>1</a:t>
            </a:r>
          </a:p>
          <a:p>
            <a:pPr>
              <a:defRPr sz="1600"/>
            </a:pPr>
            <a:r>
              <a:rPr lang="ru-RU" sz="1600" dirty="0"/>
              <a:t>г.</a:t>
            </a:r>
          </a:p>
        </c:rich>
      </c:tx>
      <c:layout>
        <c:manualLayout>
          <c:xMode val="edge"/>
          <c:yMode val="edge"/>
          <c:x val="0.17380225893268095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1789239971068975E-2"/>
          <c:y val="0.13815865968295812"/>
          <c:w val="0.61744443361168488"/>
          <c:h val="0.43123382704915192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исполнения по итогам 1 квартала 2013г.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Налог на прибыль</c:v>
                </c:pt>
                <c:pt idx="1">
                  <c:v>Налоги на товары ( работы, услуги) реализуемые на территории Российской Федерации</c:v>
                </c:pt>
                <c:pt idx="2">
                  <c:v>Налог на имущество физических лиц</c:v>
                </c:pt>
                <c:pt idx="3">
                  <c:v>Транспортный налог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имущества, находящегося в муницпальной собственности</c:v>
                </c:pt>
                <c:pt idx="7">
                  <c:v>Дотации</c:v>
                </c:pt>
                <c:pt idx="8">
                  <c:v>Субсидии</c:v>
                </c:pt>
                <c:pt idx="9">
                  <c:v>Субвенции</c:v>
                </c:pt>
                <c:pt idx="10">
                  <c:v>Иные межбюджетные трансферты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37.9</c:v>
                </c:pt>
                <c:pt idx="1">
                  <c:v>48.4</c:v>
                </c:pt>
                <c:pt idx="2">
                  <c:v>12.5</c:v>
                </c:pt>
                <c:pt idx="3">
                  <c:v>22.4</c:v>
                </c:pt>
                <c:pt idx="4">
                  <c:v>69.099999999999994</c:v>
                </c:pt>
                <c:pt idx="5">
                  <c:v>240</c:v>
                </c:pt>
                <c:pt idx="6">
                  <c:v>24.6</c:v>
                </c:pt>
                <c:pt idx="7">
                  <c:v>50</c:v>
                </c:pt>
                <c:pt idx="8">
                  <c:v>0</c:v>
                </c:pt>
                <c:pt idx="9">
                  <c:v>53.4</c:v>
                </c:pt>
                <c:pt idx="10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5E-48CB-B0AA-644CF7EEE7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26419584"/>
        <c:axId val="26421120"/>
      </c:barChart>
      <c:catAx>
        <c:axId val="264195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6421120"/>
        <c:crosses val="autoZero"/>
        <c:auto val="1"/>
        <c:lblAlgn val="ctr"/>
        <c:lblOffset val="100"/>
        <c:noMultiLvlLbl val="1"/>
      </c:catAx>
      <c:valAx>
        <c:axId val="264211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6419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953218873116665"/>
          <c:y val="0.13402911324750691"/>
          <c:w val="0.2691810952629195"/>
          <c:h val="0.86597077849169501"/>
        </c:manualLayout>
      </c:layout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title>
      <c:overlay val="0"/>
    </c:title>
    <c:autoTitleDeleted val="0"/>
    <c:view3D>
      <c:rotX val="6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расходы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73E-4319-B026-59251F9951A8}"/>
              </c:ext>
            </c:extLst>
          </c:dPt>
          <c:cat>
            <c:strRef>
              <c:f>Лист1!$A$2:$A$22</c:f>
              <c:strCache>
                <c:ptCount val="21"/>
                <c:pt idx="0">
                  <c:v>Глава администрации (2269,0 тыс. руб.)</c:v>
                </c:pt>
                <c:pt idx="1">
                  <c:v>Функционирование законодательных (представительных) органов государственной власти и представительных органов муниципальных образований (116,2 тыс. руб.)</c:v>
                </c:pt>
                <c:pt idx="2">
                  <c:v>Функционирование местной администрации (22397,2 тыс. руб.)</c:v>
                </c:pt>
                <c:pt idx="3">
                  <c:v>Обеспечение деятельности финансовых, налоговых и таможенных органов и органов финансового (финансово-бюджетного) надзора (74,5 тыс. руб.)</c:v>
                </c:pt>
                <c:pt idx="4">
                  <c:v>Обеспечение проведения выборов и референдумов (265,7 тыс. руб.)</c:v>
                </c:pt>
                <c:pt idx="5">
                  <c:v>Резервный фонд (100,00 тыс. руб.)</c:v>
                </c:pt>
                <c:pt idx="6">
                  <c:v>Содержание МКУ "Хозяйсвенно-эксплуатационная служба сп.Саранпауль" (14554,6 тыс. руб.)</c:v>
                </c:pt>
                <c:pt idx="7">
                  <c:v>Другие общегосударственные вопросы (111,1 тыс. руб.)</c:v>
                </c:pt>
                <c:pt idx="8">
                  <c:v>Национальная оборона: содержание специпалиста ВУС (466,4 тыс. руб.)</c:v>
                </c:pt>
                <c:pt idx="9">
                  <c:v>Государственная регистрация актов гражданского состояния (78,0 тыс. руб.)</c:v>
                </c:pt>
                <c:pt idx="10">
                  <c:v>Защита населения и территорий от ЧС природного и техногенного характера (95,7 тыс.руб.)</c:v>
                </c:pt>
                <c:pt idx="11">
                  <c:v>Другие вопросы в области национальной безопасности и правоохранительной деятельности: Добровольные народные дружины (36,2 тыс. руб.)</c:v>
                </c:pt>
                <c:pt idx="12">
                  <c:v>Общеэкономические вопросы: общественные работы, молодежные трудовые отряды (3637,5 тыс.руб.)</c:v>
                </c:pt>
                <c:pt idx="13">
                  <c:v>Автобус (166,5 тыс. руб.)</c:v>
                </c:pt>
                <c:pt idx="14">
                  <c:v>Содержание дорог (14162,5 тыс. руб.)</c:v>
                </c:pt>
                <c:pt idx="15">
                  <c:v>Оплата интернета (179,8 тыс. руб.)</c:v>
                </c:pt>
                <c:pt idx="16">
                  <c:v>Другие вопросы в области национальной экономики (1668,1 тыс. руб.)</c:v>
                </c:pt>
                <c:pt idx="17">
                  <c:v>Жилищно-коммунальное хозяйство: субсидии ЖКХ и подготовка к ОЗП, отопление общественной бани, взносы на кап.ремонт, вывоз ТБО с территории поселений, уличное освещение, содеражание сетей уличного освещения, программа "Формирование комфортной городской сред</c:v>
                </c:pt>
                <c:pt idx="18">
                  <c:v>Другие вопросы в области охраны окружающей среды (31,7 тыс. руб.)</c:v>
                </c:pt>
                <c:pt idx="19">
                  <c:v>Культура, кинематография (100,00 тыс. руб.)</c:v>
                </c:pt>
                <c:pt idx="20">
                  <c:v>Социальная политика: пенсия (300,0 тыс. руб.)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2269</c:v>
                </c:pt>
                <c:pt idx="1">
                  <c:v>116.2</c:v>
                </c:pt>
                <c:pt idx="2">
                  <c:v>22397.200000000001</c:v>
                </c:pt>
                <c:pt idx="3">
                  <c:v>115.1</c:v>
                </c:pt>
                <c:pt idx="4">
                  <c:v>265.7</c:v>
                </c:pt>
                <c:pt idx="5">
                  <c:v>100</c:v>
                </c:pt>
                <c:pt idx="6">
                  <c:v>14554.6</c:v>
                </c:pt>
                <c:pt idx="7">
                  <c:v>111.1</c:v>
                </c:pt>
                <c:pt idx="8">
                  <c:v>466.4</c:v>
                </c:pt>
                <c:pt idx="9">
                  <c:v>78</c:v>
                </c:pt>
                <c:pt idx="10">
                  <c:v>95.7</c:v>
                </c:pt>
                <c:pt idx="11">
                  <c:v>36.200000000000003</c:v>
                </c:pt>
                <c:pt idx="12">
                  <c:v>3637.5</c:v>
                </c:pt>
                <c:pt idx="13">
                  <c:v>166.5</c:v>
                </c:pt>
                <c:pt idx="14">
                  <c:v>14162.5</c:v>
                </c:pt>
                <c:pt idx="15">
                  <c:v>179.8</c:v>
                </c:pt>
                <c:pt idx="16">
                  <c:v>1668.1</c:v>
                </c:pt>
                <c:pt idx="17" formatCode="#,##0.00">
                  <c:v>15609</c:v>
                </c:pt>
                <c:pt idx="18" formatCode="#,##0.00">
                  <c:v>31.7</c:v>
                </c:pt>
                <c:pt idx="19">
                  <c:v>100</c:v>
                </c:pt>
                <c:pt idx="20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3E-4319-B026-59251F9951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470272"/>
        <c:axId val="26468736"/>
        <c:axId val="0"/>
      </c:bar3DChart>
      <c:valAx>
        <c:axId val="26468736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26470272"/>
        <c:crosses val="autoZero"/>
        <c:crossBetween val="between"/>
      </c:valAx>
      <c:catAx>
        <c:axId val="264702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6468736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% исполнения по итогам 1</a:t>
            </a:r>
            <a:r>
              <a:rPr lang="ru-RU" sz="1600" baseline="0" dirty="0"/>
              <a:t> полугодия</a:t>
            </a:r>
            <a:r>
              <a:rPr lang="ru-RU" sz="1600" dirty="0"/>
              <a:t> 202</a:t>
            </a:r>
            <a:r>
              <a:rPr lang="en-US" sz="1600" dirty="0"/>
              <a:t>1</a:t>
            </a:r>
            <a:r>
              <a:rPr lang="ru-RU" sz="1600" dirty="0"/>
              <a:t>г.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исполнения по итогам 1 квартала 2013г.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Лист1!$A$2:$A$22</c:f>
              <c:strCache>
                <c:ptCount val="21"/>
                <c:pt idx="0">
                  <c:v>Глава администрации </c:v>
                </c:pt>
                <c:pt idx="1">
                  <c:v>Функционирование законодательных (представительных) органов государственной власти и представительных органов муниципальных образований</c:v>
                </c:pt>
                <c:pt idx="2">
                  <c:v>Функционирование местной администрации </c:v>
                </c:pt>
                <c:pt idx="3">
                  <c:v>Обеспечение деятельности финансовых, налоговых и таможенных органов и органов финансового (финансово-бюджетного) надзора</c:v>
                </c:pt>
                <c:pt idx="4">
                  <c:v>Обеспечение проведения выборов и референдумов</c:v>
                </c:pt>
                <c:pt idx="5">
                  <c:v>Резервный фонд </c:v>
                </c:pt>
                <c:pt idx="6">
                  <c:v>Содержание МКУ "Хозяйсвенно-эксплуатационная служба сп.Саранпауль" </c:v>
                </c:pt>
                <c:pt idx="7">
                  <c:v>Другие общегосударственные вопросы </c:v>
                </c:pt>
                <c:pt idx="8">
                  <c:v>Национальная оборона: содержание специпалиста ВУС </c:v>
                </c:pt>
                <c:pt idx="9">
                  <c:v>Государственная регистрация актов гражданского состояния </c:v>
                </c:pt>
                <c:pt idx="10">
                  <c:v>Защита населения и территорий от ЧС природного и техногенного характера </c:v>
                </c:pt>
                <c:pt idx="11">
                  <c:v>Другие вопросы в области национальной безопасности и правоохранительной деятельности: Добровольные народные дружины</c:v>
                </c:pt>
                <c:pt idx="12">
                  <c:v>Общеэкономические вопросы: общественные работы, молодежные трудовые отряды </c:v>
                </c:pt>
                <c:pt idx="13">
                  <c:v>Автобус </c:v>
                </c:pt>
                <c:pt idx="14">
                  <c:v>Содержание дорог </c:v>
                </c:pt>
                <c:pt idx="15">
                  <c:v>Оплата интернета </c:v>
                </c:pt>
                <c:pt idx="16">
                  <c:v>Другие вопросы в области национальной экономики</c:v>
                </c:pt>
                <c:pt idx="17">
                  <c:v>Жилищно-коммунальное хозяйство: субсидии ЖКХ и подготовка к ОЗП, отопление общественной бани, взносы на кап.ремонт, вывоз ТБО с территории поселений, уличное освещение, содеражание сетей уличного освещения, программа "Формирование комфортной городской сред</c:v>
                </c:pt>
                <c:pt idx="18">
                  <c:v>Охрана окружающей среды</c:v>
                </c:pt>
                <c:pt idx="19">
                  <c:v>Культура, кинематография</c:v>
                </c:pt>
                <c:pt idx="20">
                  <c:v>Социальная политика: пенсия 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65.8</c:v>
                </c:pt>
                <c:pt idx="1">
                  <c:v>0</c:v>
                </c:pt>
                <c:pt idx="2">
                  <c:v>49.6</c:v>
                </c:pt>
                <c:pt idx="3">
                  <c:v>100</c:v>
                </c:pt>
                <c:pt idx="4">
                  <c:v>0</c:v>
                </c:pt>
                <c:pt idx="5">
                  <c:v>0</c:v>
                </c:pt>
                <c:pt idx="6">
                  <c:v>44.8</c:v>
                </c:pt>
                <c:pt idx="7">
                  <c:v>36.200000000000003</c:v>
                </c:pt>
                <c:pt idx="8">
                  <c:v>53.6</c:v>
                </c:pt>
                <c:pt idx="9">
                  <c:v>0</c:v>
                </c:pt>
                <c:pt idx="10">
                  <c:v>33.799999999999997</c:v>
                </c:pt>
                <c:pt idx="11">
                  <c:v>0</c:v>
                </c:pt>
                <c:pt idx="12">
                  <c:v>22.1</c:v>
                </c:pt>
                <c:pt idx="13">
                  <c:v>100</c:v>
                </c:pt>
                <c:pt idx="14">
                  <c:v>17.5</c:v>
                </c:pt>
                <c:pt idx="15">
                  <c:v>53.6</c:v>
                </c:pt>
                <c:pt idx="16">
                  <c:v>60.8</c:v>
                </c:pt>
                <c:pt idx="17">
                  <c:v>42.5</c:v>
                </c:pt>
                <c:pt idx="18">
                  <c:v>86.4</c:v>
                </c:pt>
                <c:pt idx="19">
                  <c:v>44.7</c:v>
                </c:pt>
                <c:pt idx="2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95-4FB5-B970-F5A03B0A2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26577920"/>
        <c:axId val="26587904"/>
      </c:barChart>
      <c:catAx>
        <c:axId val="26577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6587904"/>
        <c:crosses val="autoZero"/>
        <c:auto val="1"/>
        <c:lblAlgn val="ctr"/>
        <c:lblOffset val="100"/>
        <c:noMultiLvlLbl val="1"/>
      </c:catAx>
      <c:valAx>
        <c:axId val="265879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26577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157869155244478"/>
          <c:y val="5.5612542289821681E-2"/>
          <c:w val="0.29916204918829592"/>
          <c:h val="0.8968805596942806"/>
        </c:manualLayout>
      </c:layout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title>
      <c:overlay val="0"/>
      <c:txPr>
        <a:bodyPr/>
        <a:lstStyle/>
        <a:p>
          <a:pPr>
            <a:defRPr sz="1600"/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ассигнования (тыс. руб.)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Дотации бюджетам поселений на выравнивание уровня бюджетной обеспеченности</c:v>
                </c:pt>
                <c:pt idx="1">
                  <c:v>Субсидии бюджетам сельских поселений на строительство, модернизацию, ремонт и содержание автомобильных дорог общего пользования, в том числе дорог в поселениях (за исключением автомобильных дорог федерального значения) </c:v>
                </c:pt>
                <c:pt idx="2">
                  <c:v>Субвенции бюджетам сельских поселений на выполнение передаваемых полномочий субъектов Российской Федерации</c:v>
                </c:pt>
                <c:pt idx="3">
                  <c:v>Субвенции бюджетам сельских поселений на осуществление первичного воинского учета на территориях, где отсутствуют военные комиссариаты</c:v>
                </c:pt>
                <c:pt idx="4">
                  <c:v>Субвенции бюджетам сельских поселений на государственную регистрацию актов гражданского состояния</c:v>
                </c:pt>
                <c:pt idx="5">
                  <c:v>Иные межбюджетные трансферты на создание условий для деятельности народных дружин     </c:v>
                </c:pt>
                <c:pt idx="6">
                  <c:v>Иные межбюджетные трансферты на содействие трудоустройству граждан </c:v>
                </c:pt>
                <c:pt idx="7">
                  <c:v>Иные межбюджетные трансферты на благоустройство территорий муниципальных образований (городская среда)</c:v>
                </c:pt>
                <c:pt idx="8">
                  <c:v>Иные межбюджетные трансферты на реализацию наказов избирателей депутатам Думы Ханты-Мансийского автономного округа-Югры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43307.4</c:v>
                </c:pt>
                <c:pt idx="1">
                  <c:v>1400</c:v>
                </c:pt>
                <c:pt idx="2">
                  <c:v>4.3</c:v>
                </c:pt>
                <c:pt idx="3">
                  <c:v>466.4</c:v>
                </c:pt>
                <c:pt idx="4">
                  <c:v>78</c:v>
                </c:pt>
                <c:pt idx="5">
                  <c:v>28.9</c:v>
                </c:pt>
                <c:pt idx="6">
                  <c:v>2000</c:v>
                </c:pt>
                <c:pt idx="7">
                  <c:v>4000</c:v>
                </c:pt>
                <c:pt idx="8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9C-4895-BB05-4C626FF8073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6542720"/>
        <c:axId val="56549760"/>
      </c:barChart>
      <c:catAx>
        <c:axId val="565427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spc="100" baseline="0"/>
            </a:pPr>
            <a:endParaRPr lang="ru-RU"/>
          </a:p>
        </c:txPr>
        <c:crossAx val="56549760"/>
        <c:crosses val="autoZero"/>
        <c:auto val="1"/>
        <c:lblAlgn val="ctr"/>
        <c:lblOffset val="100"/>
        <c:noMultiLvlLbl val="0"/>
      </c:catAx>
      <c:valAx>
        <c:axId val="56549760"/>
        <c:scaling>
          <c:orientation val="minMax"/>
        </c:scaling>
        <c:delete val="1"/>
        <c:axPos val="b"/>
        <c:numFmt formatCode="#,##0.0" sourceLinked="1"/>
        <c:majorTickMark val="none"/>
        <c:minorTickMark val="none"/>
        <c:tickLblPos val="nextTo"/>
        <c:crossAx val="56542720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4A2DA-2435-4F76-B4FD-5199126C9774}" type="datetimeFigureOut">
              <a:rPr lang="ru-RU" smtClean="0"/>
              <a:pPr/>
              <a:t>06.07.2021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E12-A028-4F5D-8911-DB9B832BF4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755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DDF1D-CD84-4807-AF42-292DFDFC46BD}" type="datetimeFigureOut">
              <a:rPr lang="ru-RU" smtClean="0"/>
              <a:pPr/>
              <a:t>06.07.2021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A26AA-6278-4DD1-A9C5-8D217FCED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0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A26AA-6278-4DD1-A9C5-8D217FCEDFD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30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173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44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8919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63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5845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267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665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35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88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891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371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430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150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082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03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26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243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5" r:id="rId1"/>
    <p:sldLayoutId id="2147484256" r:id="rId2"/>
    <p:sldLayoutId id="2147484257" r:id="rId3"/>
    <p:sldLayoutId id="2147484258" r:id="rId4"/>
    <p:sldLayoutId id="2147484259" r:id="rId5"/>
    <p:sldLayoutId id="2147484260" r:id="rId6"/>
    <p:sldLayoutId id="2147484261" r:id="rId7"/>
    <p:sldLayoutId id="2147484262" r:id="rId8"/>
    <p:sldLayoutId id="2147484263" r:id="rId9"/>
    <p:sldLayoutId id="2147484264" r:id="rId10"/>
    <p:sldLayoutId id="2147484265" r:id="rId11"/>
    <p:sldLayoutId id="2147484266" r:id="rId12"/>
    <p:sldLayoutId id="2147484267" r:id="rId13"/>
    <p:sldLayoutId id="2147484268" r:id="rId14"/>
    <p:sldLayoutId id="2147484269" r:id="rId15"/>
    <p:sldLayoutId id="214748427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2160240"/>
          </a:xfrm>
        </p:spPr>
        <p:txBody>
          <a:bodyPr>
            <a:normAutofit fontScale="90000"/>
          </a:bodyPr>
          <a:lstStyle/>
          <a:p>
            <a:r>
              <a:rPr lang="ru-RU" sz="5300" dirty="0"/>
              <a:t>Бюджет для граждан </a:t>
            </a:r>
            <a:br>
              <a:rPr lang="ru-RU" sz="5300" dirty="0"/>
            </a:br>
            <a:r>
              <a:rPr lang="ru-RU" sz="5300" dirty="0"/>
              <a:t>сельского поселения </a:t>
            </a:r>
            <a:br>
              <a:rPr lang="ru-RU" sz="5300" dirty="0"/>
            </a:br>
            <a:r>
              <a:rPr lang="ru-RU" sz="5300" dirty="0"/>
              <a:t>Саранпауль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0320" y="3933056"/>
            <a:ext cx="8062912" cy="648072"/>
          </a:xfrm>
        </p:spPr>
        <p:txBody>
          <a:bodyPr>
            <a:normAutofit/>
          </a:bodyPr>
          <a:lstStyle/>
          <a:p>
            <a:r>
              <a:rPr lang="ru-RU" dirty="0"/>
              <a:t>Исполнение бюджета по итогам 1 полугодие 2021 года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Основные характеристики бюджета сельского поселения Саранпауль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2348880"/>
            <a:ext cx="4589132" cy="86580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доходов в сумме 74 288,20</a:t>
            </a:r>
          </a:p>
          <a:p>
            <a:pPr algn="ctr"/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тыс. руб.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3429000"/>
            <a:ext cx="4643470" cy="107157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расходов в сумме </a:t>
            </a:r>
            <a:r>
              <a:rPr lang="ru-RU" b="1" dirty="0"/>
              <a:t>76 460,3</a:t>
            </a:r>
          </a:p>
          <a:p>
            <a:pPr algn="ctr"/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тыс. руб.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4714884"/>
            <a:ext cx="4643470" cy="10001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Дефицит бюджета в сумме 2 172,10 тыс. руб.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965245" cy="1202485"/>
          </a:xfrm>
        </p:spPr>
        <p:txBody>
          <a:bodyPr>
            <a:normAutofit/>
          </a:bodyPr>
          <a:lstStyle/>
          <a:p>
            <a:r>
              <a:rPr lang="ru-RU" sz="3200" dirty="0"/>
              <a:t>Доходы бюджета сельского поселения Саранпауль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542529"/>
              </p:ext>
            </p:extLst>
          </p:nvPr>
        </p:nvGraphicFramePr>
        <p:xfrm>
          <a:off x="0" y="1484784"/>
          <a:ext cx="871296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6965245" cy="1202485"/>
          </a:xfrm>
        </p:spPr>
        <p:txBody>
          <a:bodyPr>
            <a:noAutofit/>
          </a:bodyPr>
          <a:lstStyle/>
          <a:p>
            <a:r>
              <a:rPr lang="ru-RU" sz="2800" dirty="0"/>
              <a:t>Исполнение доходов бюджета сельского поселения Саранпауль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5973223"/>
              </p:ext>
            </p:extLst>
          </p:nvPr>
        </p:nvGraphicFramePr>
        <p:xfrm>
          <a:off x="1115616" y="1988840"/>
          <a:ext cx="7488832" cy="3747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Расходы бюджета сельского поселения Саранпауль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305845"/>
              </p:ext>
            </p:extLst>
          </p:nvPr>
        </p:nvGraphicFramePr>
        <p:xfrm>
          <a:off x="457200" y="785794"/>
          <a:ext cx="8388000" cy="5522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Исполнение расходов</a:t>
            </a:r>
            <a:r>
              <a:rPr lang="ru-RU" sz="2400" dirty="0"/>
              <a:t> </a:t>
            </a:r>
            <a:r>
              <a:rPr lang="ru-RU" sz="2000" dirty="0"/>
              <a:t>бюджета сельского поселения Саранпауль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17609"/>
              </p:ext>
            </p:extLst>
          </p:nvPr>
        </p:nvGraphicFramePr>
        <p:xfrm>
          <a:off x="457200" y="980728"/>
          <a:ext cx="82296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346050"/>
          </a:xfrm>
        </p:spPr>
        <p:txBody>
          <a:bodyPr>
            <a:noAutofit/>
          </a:bodyPr>
          <a:lstStyle/>
          <a:p>
            <a:pPr algn="ctr"/>
            <a:r>
              <a:rPr lang="ru-RU" sz="1600" dirty="0"/>
              <a:t>Объем межбюджетных трансфертов передаваемых из бюджетов других уровней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599269"/>
              </p:ext>
            </p:extLst>
          </p:nvPr>
        </p:nvGraphicFramePr>
        <p:xfrm>
          <a:off x="611560" y="548680"/>
          <a:ext cx="792088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796</TotalTime>
  <Words>116</Words>
  <Application>Microsoft Office PowerPoint</Application>
  <PresentationFormat>Экран (4:3)</PresentationFormat>
  <Paragraphs>20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Аспект</vt:lpstr>
      <vt:lpstr>Бюджет для граждан  сельского поселения  Саранпауль</vt:lpstr>
      <vt:lpstr>Основные характеристики бюджета сельского поселения Саранпауль</vt:lpstr>
      <vt:lpstr>Доходы бюджета сельского поселения Саранпауль</vt:lpstr>
      <vt:lpstr>Исполнение доходов бюджета сельского поселения Саранпауль</vt:lpstr>
      <vt:lpstr>Расходы бюджета сельского поселения Саранпауль</vt:lpstr>
      <vt:lpstr>Исполнение расходов бюджета сельского поселения Саранпауль</vt:lpstr>
      <vt:lpstr>Объем межбюджетных трансфертов передаваемых из бюджетов других уровней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 сельского поселения  Саранпауль</dc:title>
  <cp:lastModifiedBy>1</cp:lastModifiedBy>
  <cp:revision>136</cp:revision>
  <dcterms:modified xsi:type="dcterms:W3CDTF">2021-07-06T05:56:50Z</dcterms:modified>
</cp:coreProperties>
</file>